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77" r:id="rId4"/>
    <p:sldId id="278" r:id="rId5"/>
    <p:sldId id="279" r:id="rId6"/>
    <p:sldId id="322" r:id="rId7"/>
    <p:sldId id="323" r:id="rId8"/>
    <p:sldId id="324" r:id="rId9"/>
    <p:sldId id="280" r:id="rId10"/>
    <p:sldId id="320" r:id="rId11"/>
    <p:sldId id="321" r:id="rId12"/>
    <p:sldId id="282" r:id="rId13"/>
    <p:sldId id="283" r:id="rId14"/>
    <p:sldId id="284" r:id="rId15"/>
    <p:sldId id="28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064" autoAdjust="0"/>
  </p:normalViewPr>
  <p:slideViewPr>
    <p:cSldViewPr>
      <p:cViewPr varScale="1">
        <p:scale>
          <a:sx n="61" d="100"/>
          <a:sy n="61" d="100"/>
        </p:scale>
        <p:origin x="165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Yair\&#1490;&#1497;&#1489;&#1493;&#1497;%20&#1502;&#1495;&#1513;&#1489;%20&#1504;&#1497;&#1497;&#1491;%20&#1497;&#1488;&#1497;&#1512;\&#1490;&#1497;&#1489;&#1493;&#1497;%209_9_13\Neuro%20Vision\India\SSN%20patient%20data%20RevitalVision%20study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6102818669405503E-2"/>
          <c:y val="7.8134239630302707E-2"/>
          <c:w val="0.95650588330147401"/>
          <c:h val="0.86414756191190356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8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64F-422C-9F54-35B31395299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64F-422C-9F54-35B31395299C}"/>
              </c:ext>
            </c:extLst>
          </c:dPt>
          <c:dLbls>
            <c:dLbl>
              <c:idx val="0"/>
              <c:layout>
                <c:manualLayout>
                  <c:x val="-0.21416493494672822"/>
                  <c:y val="-3.867011718870243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MALES 
51</a:t>
                    </a:r>
                    <a:r>
                      <a:rPr lang="en-US" dirty="0" smtClean="0"/>
                      <a:t>% (23)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64F-422C-9F54-35B3139529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3473999377431601"/>
                  <c:y val="2.877614310797329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FEMALES 
49</a:t>
                    </a:r>
                    <a:r>
                      <a:rPr lang="en-US" dirty="0" smtClean="0"/>
                      <a:t>% (22)</a:t>
                    </a:r>
                    <a:endParaRPr lang="en-US" dirty="0"/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64F-422C-9F54-35B31395299C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3710487276047138E-2"/>
                  <c:y val="2.07878502366691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64F-422C-9F54-35B31395299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0186876640419949"/>
                  <c:y val="4.801130627902282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64F-422C-9F54-35B31395299C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8.6598311080680307E-2"/>
                  <c:y val="1.412881082172419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B64F-422C-9F54-35B31395299C}"/>
                </c:ext>
                <c:ext xmlns:c15="http://schemas.microsoft.com/office/drawing/2012/chart" uri="{CE6537A1-D6FC-4f65-9D91-7224C49458BB}"/>
              </c:extLst>
            </c:dLbl>
            <c:spPr>
              <a:solidFill>
                <a:srgbClr val="B01513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rgbClr val="FFFF00"/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Sheet1!$B$3:$C$3</c:f>
              <c:strCache>
                <c:ptCount val="2"/>
                <c:pt idx="0">
                  <c:v>MALES </c:v>
                </c:pt>
                <c:pt idx="1">
                  <c:v>FEMALES </c:v>
                </c:pt>
              </c:strCache>
            </c:strRef>
          </c:cat>
          <c:val>
            <c:numRef>
              <c:f>Sheet1!$B$4:$C$4</c:f>
              <c:numCache>
                <c:formatCode>General</c:formatCode>
                <c:ptCount val="2"/>
                <c:pt idx="0">
                  <c:v>23</c:v>
                </c:pt>
                <c:pt idx="1">
                  <c:v>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64F-422C-9F54-35B31395299C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  <c:spPr>
        <a:solidFill>
          <a:sysClr val="window" lastClr="FFFFFF"/>
        </a:solidFill>
        <a:ln>
          <a:noFill/>
        </a:ln>
        <a:effectLst/>
      </c:spPr>
    </c:plotArea>
    <c:plotVisOnly val="1"/>
    <c:dispBlanksAs val="zero"/>
    <c:showDLblsOverMax val="0"/>
  </c:chart>
  <c:spPr>
    <a:solidFill>
      <a:sysClr val="window" lastClr="FFFFFF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sz="2800">
          <a:solidFill>
            <a:schemeClr val="tx1"/>
          </a:solidFill>
        </a:defRPr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dirty="0"/>
              <a:t>VA Improvement vs age group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Sheet4!$B$2</c:f>
              <c:strCache>
                <c:ptCount val="1"/>
                <c:pt idx="0">
                  <c:v>VA Line improvement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Sheet4!$A$3:$A$6</c:f>
              <c:strCache>
                <c:ptCount val="4"/>
                <c:pt idx="0">
                  <c:v>8 to 12</c:v>
                </c:pt>
                <c:pt idx="1">
                  <c:v>13 to 18</c:v>
                </c:pt>
                <c:pt idx="2">
                  <c:v>20 to 29</c:v>
                </c:pt>
                <c:pt idx="3">
                  <c:v>30 to 60</c:v>
                </c:pt>
              </c:strCache>
            </c:strRef>
          </c:cat>
          <c:val>
            <c:numRef>
              <c:f>Sheet4!$B$3:$B$6</c:f>
              <c:numCache>
                <c:formatCode>0.0</c:formatCode>
                <c:ptCount val="4"/>
                <c:pt idx="0">
                  <c:v>1.4124999999999994</c:v>
                </c:pt>
                <c:pt idx="1">
                  <c:v>2.0294117647058822</c:v>
                </c:pt>
                <c:pt idx="2">
                  <c:v>2.6875000000000013</c:v>
                </c:pt>
                <c:pt idx="3">
                  <c:v>2.8749999999999987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6308648"/>
        <c:axId val="316309040"/>
      </c:barChart>
      <c:catAx>
        <c:axId val="31630864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000" b="1" dirty="0" smtClean="0"/>
                  <a:t>VA Lines</a:t>
                </a:r>
                <a:endParaRPr lang="en-US" sz="2000" b="1" dirty="0"/>
              </a:p>
            </c:rich>
          </c:tx>
          <c:layout>
            <c:manualLayout>
              <c:xMode val="edge"/>
              <c:yMode val="edge"/>
              <c:x val="1.5827047934797622E-2"/>
              <c:y val="1.727055287443908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6309040"/>
        <c:crosses val="autoZero"/>
        <c:auto val="1"/>
        <c:lblAlgn val="ctr"/>
        <c:lblOffset val="100"/>
        <c:noMultiLvlLbl val="0"/>
      </c:catAx>
      <c:valAx>
        <c:axId val="316309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63086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0.44565</cdr:x>
      <cdr:y>0.90323</cdr:y>
    </cdr:from>
    <cdr:to>
      <cdr:x>0.59356</cdr:x>
      <cdr:y>0.99784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26076" y="4267200"/>
          <a:ext cx="1070720" cy="4470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200" b="1" dirty="0"/>
            <a:t>Age</a:t>
          </a:r>
        </a:p>
      </cdr:txBody>
    </cdr:sp>
  </cdr:relSizeAnchor>
  <cdr:relSizeAnchor xmlns:cdr="http://schemas.openxmlformats.org/drawingml/2006/chartDrawing">
    <cdr:from>
      <cdr:x>0.36842</cdr:x>
      <cdr:y>0.32258</cdr:y>
    </cdr:from>
    <cdr:to>
      <cdr:x>0.46316</cdr:x>
      <cdr:y>0.3871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67000" y="1524000"/>
          <a:ext cx="6858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# 17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0.6</cdr:x>
      <cdr:y>0.16129</cdr:y>
    </cdr:from>
    <cdr:to>
      <cdr:x>0.68421</cdr:x>
      <cdr:y>0.25806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343400" y="762000"/>
          <a:ext cx="6096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# 8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0.82105</cdr:x>
      <cdr:y>0.14516</cdr:y>
    </cdr:from>
    <cdr:to>
      <cdr:x>0.90526</cdr:x>
      <cdr:y>0.22581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943600" y="685800"/>
          <a:ext cx="6096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# 4</a:t>
          </a:r>
          <a:endParaRPr lang="en-US" sz="18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3E1729-2CB2-487F-A00E-F354560EE422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39BA83-0E68-470C-A882-D121E29CA1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96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848600" cy="2524126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Efficacy of RevitalVision technology in improving vision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 in Adult Amblyopia</a:t>
            </a:r>
            <a:br>
              <a:rPr lang="en-US" b="1" dirty="0" smtClean="0">
                <a:solidFill>
                  <a:srgbClr val="0070C0"/>
                </a:solidFill>
              </a:rPr>
            </a:br>
            <a:r>
              <a:rPr lang="en-US" b="1" dirty="0" smtClean="0">
                <a:solidFill>
                  <a:srgbClr val="0070C0"/>
                </a:solidFill>
              </a:rPr>
              <a:t>FP-674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Dr. </a:t>
            </a:r>
            <a:r>
              <a:rPr lang="en-US" dirty="0" err="1" smtClean="0">
                <a:solidFill>
                  <a:srgbClr val="002060"/>
                </a:solidFill>
              </a:rPr>
              <a:t>Damaris</a:t>
            </a:r>
            <a:r>
              <a:rPr lang="en-US" dirty="0" smtClean="0">
                <a:solidFill>
                  <a:srgbClr val="002060"/>
                </a:solidFill>
              </a:rPr>
              <a:t> Magdalene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M13311, Assam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Pediatric Services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Sri </a:t>
            </a:r>
            <a:r>
              <a:rPr lang="en-US" dirty="0" err="1" smtClean="0">
                <a:solidFill>
                  <a:srgbClr val="002060"/>
                </a:solidFill>
              </a:rPr>
              <a:t>Sankaradeva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Nethralaya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err="1" smtClean="0">
                <a:solidFill>
                  <a:srgbClr val="002060"/>
                </a:solidFill>
              </a:rPr>
              <a:t>Guwahati</a:t>
            </a:r>
            <a:r>
              <a:rPr lang="en-US" dirty="0" smtClean="0">
                <a:solidFill>
                  <a:srgbClr val="002060"/>
                </a:solidFill>
              </a:rPr>
              <a:t>, Assam , India.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26" name="Picture 2" descr=" - Sri Sankaradeva Nethralaya Images, Beltola, Guwahati - Eye Hospita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561703"/>
            <a:ext cx="3566181" cy="2228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ssnlogo_blac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4676321"/>
            <a:ext cx="4572000" cy="2086426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4343400"/>
            <a:ext cx="3200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 Financial interest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xmlns="" id="{93B2AC82-4DBA-4FFB-8E1B-D9283C397A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102558"/>
              </p:ext>
            </p:extLst>
          </p:nvPr>
        </p:nvGraphicFramePr>
        <p:xfrm>
          <a:off x="535782" y="1408558"/>
          <a:ext cx="7019924" cy="5025705"/>
        </p:xfrm>
        <a:graphic>
          <a:graphicData uri="http://schemas.openxmlformats.org/drawingml/2006/table">
            <a:tbl>
              <a:tblPr firstRow="1" firstCol="1" bandRow="1"/>
              <a:tblGrid>
                <a:gridCol w="1343025">
                  <a:extLst>
                    <a:ext uri="{9D8B030D-6E8A-4147-A177-3AD203B41FA5}">
                      <a16:colId xmlns:a16="http://schemas.microsoft.com/office/drawing/2014/main" xmlns="" val="2961118038"/>
                    </a:ext>
                  </a:extLst>
                </a:gridCol>
                <a:gridCol w="2536812">
                  <a:extLst>
                    <a:ext uri="{9D8B030D-6E8A-4147-A177-3AD203B41FA5}">
                      <a16:colId xmlns:a16="http://schemas.microsoft.com/office/drawing/2014/main" xmlns="" val="1659018179"/>
                    </a:ext>
                  </a:extLst>
                </a:gridCol>
                <a:gridCol w="1577750">
                  <a:extLst>
                    <a:ext uri="{9D8B030D-6E8A-4147-A177-3AD203B41FA5}">
                      <a16:colId xmlns:a16="http://schemas.microsoft.com/office/drawing/2014/main" xmlns="" val="4167867784"/>
                    </a:ext>
                  </a:extLst>
                </a:gridCol>
                <a:gridCol w="1562337">
                  <a:extLst>
                    <a:ext uri="{9D8B030D-6E8A-4147-A177-3AD203B41FA5}">
                      <a16:colId xmlns:a16="http://schemas.microsoft.com/office/drawing/2014/main" xmlns="" val="3529011067"/>
                    </a:ext>
                  </a:extLst>
                </a:gridCol>
              </a:tblGrid>
              <a:tr h="6336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Causes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1400" b="1" dirty="0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Frequency</a:t>
                      </a:r>
                      <a:endParaRPr lang="en-IN" sz="1400" b="1" dirty="0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Percentage</a:t>
                      </a:r>
                      <a:endParaRPr lang="en-IN" sz="1400" b="1" dirty="0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31752491"/>
                  </a:ext>
                </a:extLst>
              </a:tr>
              <a:tr h="378552"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Refractive</a:t>
                      </a:r>
                      <a:endParaRPr lang="en-IN" sz="1400" b="1" dirty="0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Hyperopia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28.89%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0977685"/>
                  </a:ext>
                </a:extLst>
              </a:tr>
              <a:tr h="37855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Mixed Astigmatism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22.22%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83561931"/>
                  </a:ext>
                </a:extLst>
              </a:tr>
              <a:tr h="37855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Ametropia (Hyperopia)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13.33%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81435391"/>
                  </a:ext>
                </a:extLst>
              </a:tr>
              <a:tr h="37855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Compound Myopic Astigmatism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11.11%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69572874"/>
                  </a:ext>
                </a:extLst>
              </a:tr>
              <a:tr h="31479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Myopia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6.67%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71274716"/>
                  </a:ext>
                </a:extLst>
              </a:tr>
              <a:tr h="31479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Ametropia (Myopia)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2.22%</a:t>
                      </a:r>
                      <a:endParaRPr lang="en-IN" sz="1400" b="1" dirty="0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58639283"/>
                  </a:ext>
                </a:extLst>
              </a:tr>
              <a:tr h="31479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Compound Hyperopic Astigmatism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2.22%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9706691"/>
                  </a:ext>
                </a:extLst>
              </a:tr>
              <a:tr h="3147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Nystagmus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600" b="1">
                        <a:solidFill>
                          <a:srgbClr val="FFFF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4.44%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91136"/>
                  </a:ext>
                </a:extLst>
              </a:tr>
              <a:tr h="3147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Strabismus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600" b="1">
                        <a:solidFill>
                          <a:srgbClr val="FFFF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2.22%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63977383"/>
                  </a:ext>
                </a:extLst>
              </a:tr>
              <a:tr h="3147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Visual deprivation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IN" sz="1600" b="1">
                        <a:solidFill>
                          <a:srgbClr val="FFFF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6.67%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11607731"/>
                  </a:ext>
                </a:extLst>
              </a:tr>
              <a:tr h="314790">
                <a:tc>
                  <a:txBody>
                    <a:bodyPr/>
                    <a:lstStyle/>
                    <a:p>
                      <a:pPr algn="ctr"/>
                      <a:endParaRPr lang="en-IN" sz="1600" b="1" dirty="0">
                        <a:solidFill>
                          <a:srgbClr val="FFFF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Total</a:t>
                      </a:r>
                      <a:endParaRPr lang="en-IN" sz="1400" b="1" dirty="0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IN" sz="1400" b="1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b="1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100.0</a:t>
                      </a:r>
                      <a:endParaRPr lang="en-IN" sz="1400" b="1" dirty="0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594" marR="1559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4474131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xmlns="" id="{03E60C12-212C-4EDF-9013-728149B6F6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88" y="73970"/>
            <a:ext cx="6668813" cy="4616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Distribution </a:t>
            </a:r>
            <a:r>
              <a:rPr kumimoji="0" lang="en-US" altLang="en-US" sz="2400" b="1" i="0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of cases on the basis of etiology</a:t>
            </a:r>
            <a:endParaRPr kumimoji="0" lang="en-US" altLang="en-US" sz="2400" b="1" i="0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</a:endParaRPr>
          </a:p>
        </p:txBody>
      </p:sp>
      <p:pic>
        <p:nvPicPr>
          <p:cNvPr id="6" name="Picture 5" descr="ssnlogo_bla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6400800"/>
            <a:ext cx="1524000" cy="380999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893302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xmlns="" id="{E2978632-EDCC-48BE-8DDE-CE5FEEDDEAB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3028119"/>
              </p:ext>
            </p:extLst>
          </p:nvPr>
        </p:nvGraphicFramePr>
        <p:xfrm>
          <a:off x="1108363" y="661323"/>
          <a:ext cx="6435437" cy="5848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Picture 2" descr="ssnlogo_blac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6400800"/>
            <a:ext cx="1524000" cy="380999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369349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snlogo_bla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6400800"/>
            <a:ext cx="1524000" cy="380999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206324"/>
              </p:ext>
            </p:extLst>
          </p:nvPr>
        </p:nvGraphicFramePr>
        <p:xfrm>
          <a:off x="1066800" y="1503680"/>
          <a:ext cx="6629400" cy="4897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9370"/>
                <a:gridCol w="2835698"/>
                <a:gridCol w="1954332"/>
              </a:tblGrid>
              <a:tr h="1219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 smtClean="0">
                          <a:effectLst/>
                        </a:rPr>
                        <a:t>Age</a:t>
                      </a:r>
                    </a:p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VA </a:t>
                      </a:r>
                      <a:r>
                        <a:rPr lang="en-US" sz="2800" u="none" strike="noStrike" dirty="0" smtClean="0">
                          <a:effectLst/>
                        </a:rPr>
                        <a:t>Lines </a:t>
                      </a:r>
                      <a:r>
                        <a:rPr lang="en-US" sz="2800" u="none" strike="noStrike" dirty="0">
                          <a:effectLst/>
                        </a:rPr>
                        <a:t>improvement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# </a:t>
                      </a:r>
                      <a:r>
                        <a:rPr lang="en-US" sz="2800" u="none" strike="noStrike" dirty="0" smtClean="0">
                          <a:effectLst/>
                        </a:rPr>
                        <a:t>Patients</a:t>
                      </a:r>
                    </a:p>
                    <a:p>
                      <a:pPr algn="ctr" fontAlgn="b"/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4064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8 to 12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1.4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16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812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13 to 18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2.0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17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812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20 to 29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2.7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8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812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effectLst/>
                        </a:rPr>
                        <a:t>30 to </a:t>
                      </a:r>
                      <a:r>
                        <a:rPr lang="en-US" sz="2800" u="none" strike="noStrike" dirty="0" smtClean="0">
                          <a:effectLst/>
                        </a:rPr>
                        <a:t>60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2.9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4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8128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Average</a:t>
                      </a:r>
                      <a:endParaRPr lang="en-US" sz="28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2.0</a:t>
                      </a:r>
                      <a:endParaRPr lang="en-US" sz="28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 dirty="0">
                          <a:solidFill>
                            <a:schemeClr val="accent1"/>
                          </a:solidFill>
                          <a:effectLst/>
                        </a:rPr>
                        <a:t>45</a:t>
                      </a:r>
                      <a:endParaRPr lang="en-US" sz="2800" b="0" i="0" u="none" strike="noStrike" dirty="0">
                        <a:solidFill>
                          <a:schemeClr val="accent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762000" y="274638"/>
            <a:ext cx="6934200" cy="10207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VA Improvement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6352268"/>
              </p:ext>
            </p:extLst>
          </p:nvPr>
        </p:nvGraphicFramePr>
        <p:xfrm>
          <a:off x="914400" y="1447800"/>
          <a:ext cx="7239000" cy="4724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762000" y="274638"/>
            <a:ext cx="6934200" cy="10207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Improvement vs age group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81200" y="3505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 16</a:t>
            </a:r>
            <a:endParaRPr lang="en-US" dirty="0"/>
          </a:p>
        </p:txBody>
      </p:sp>
      <p:pic>
        <p:nvPicPr>
          <p:cNvPr id="6" name="Picture 5" descr="ssnlogo_blac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43800" y="6400800"/>
            <a:ext cx="1524000" cy="380999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400" dirty="0" smtClean="0"/>
              <a:t>Our study is the first prospective study in India to report the efficacy and safety of this novel non-invasive perceptual learning computerized program called RevitalVision.</a:t>
            </a:r>
          </a:p>
          <a:p>
            <a:r>
              <a:rPr lang="en-US" sz="3400" dirty="0" smtClean="0"/>
              <a:t>Our study confirms current published data of enhanced BCVA of 2 + lines in adult amblyopic individuals not responding to the traditional patching therapy.</a:t>
            </a:r>
          </a:p>
          <a:p>
            <a:endParaRPr lang="en-US" dirty="0"/>
          </a:p>
        </p:txBody>
      </p:sp>
      <p:pic>
        <p:nvPicPr>
          <p:cNvPr id="4" name="Picture 3" descr="ssnlogo_bla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6400800"/>
            <a:ext cx="1524000" cy="380999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810000"/>
          </a:xfrm>
        </p:spPr>
        <p:txBody>
          <a:bodyPr/>
          <a:lstStyle/>
          <a:p>
            <a:r>
              <a:rPr lang="en-US" dirty="0" smtClean="0"/>
              <a:t>Limitations of this study include the absence of a comparative control group and a small sample size</a:t>
            </a:r>
          </a:p>
          <a:p>
            <a:r>
              <a:rPr lang="en-US" dirty="0" smtClean="0"/>
              <a:t>Preliminary evidence suggests RevitalVision PL treatment is safe and improves BCVA in </a:t>
            </a:r>
            <a:r>
              <a:rPr lang="en-US" b="1" dirty="0" smtClean="0">
                <a:solidFill>
                  <a:srgbClr val="0070C0"/>
                </a:solidFill>
              </a:rPr>
              <a:t>adult amblyopic patients </a:t>
            </a:r>
            <a:r>
              <a:rPr lang="en-US" dirty="0" smtClean="0"/>
              <a:t>who do not respond to the traditional patching therapy.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81200" y="5791200"/>
            <a:ext cx="441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Thank you!</a:t>
            </a:r>
          </a:p>
        </p:txBody>
      </p:sp>
      <p:pic>
        <p:nvPicPr>
          <p:cNvPr id="5" name="Picture 4" descr="ssnlogo_bla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6400800"/>
            <a:ext cx="1524000" cy="380999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581401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To evaluate the efficacy and safety of RevitalVision in improving visual acuity in patching resistant amblyopic eyes of patients older than 9.  </a:t>
            </a:r>
            <a:endParaRPr lang="en-US" sz="3600" dirty="0"/>
          </a:p>
        </p:txBody>
      </p:sp>
      <p:pic>
        <p:nvPicPr>
          <p:cNvPr id="5" name="Picture 5" descr="×ª××¦××ª ×ª××× × ×¢×××¨ âªpirate eye coverâ¬â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71277"/>
            <a:ext cx="28194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מציין מיקום תוכן 3" descr="image001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871277"/>
            <a:ext cx="3606483" cy="2900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Study Methods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sz="3400" dirty="0" smtClean="0"/>
              <a:t>The study and protocol conformed to the tenets of the Declaration of Helsinki. Informed consent was obtained from all the patients.</a:t>
            </a:r>
          </a:p>
          <a:p>
            <a:r>
              <a:rPr lang="en-US" sz="3400" dirty="0" smtClean="0"/>
              <a:t>All patients underwent </a:t>
            </a:r>
            <a:r>
              <a:rPr lang="en-US" sz="3400" b="1" dirty="0" smtClean="0">
                <a:solidFill>
                  <a:srgbClr val="0070C0"/>
                </a:solidFill>
              </a:rPr>
              <a:t>at least 6 months of patching therapy with no visual improvement </a:t>
            </a:r>
            <a:r>
              <a:rPr lang="en-US" sz="3400" dirty="0" smtClean="0"/>
              <a:t>prior to starting the RevitalVision therapy. </a:t>
            </a:r>
            <a:endParaRPr lang="en-US" sz="3400" dirty="0"/>
          </a:p>
        </p:txBody>
      </p:sp>
      <p:pic>
        <p:nvPicPr>
          <p:cNvPr id="4" name="Picture 3" descr="ssnlogo_bla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6400800"/>
            <a:ext cx="1524000" cy="380999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Study Criteria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r>
              <a:rPr lang="en-US" dirty="0" smtClean="0"/>
              <a:t>Exclusion criteria consisted of any other ocular condition or cause for reduced visual acuity other than anisometropia, ametropia, amblyopia due to strabismus and visual deprivation and nystagmus.</a:t>
            </a:r>
          </a:p>
          <a:p>
            <a:endParaRPr lang="en-US" dirty="0"/>
          </a:p>
        </p:txBody>
      </p:sp>
      <p:pic>
        <p:nvPicPr>
          <p:cNvPr id="4" name="Picture 3" descr="ssnlogo_bla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6400800"/>
            <a:ext cx="1524000" cy="380999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4582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Baseline examination included subjective and objective refractions, </a:t>
            </a:r>
            <a:r>
              <a:rPr lang="en-US" dirty="0" err="1" smtClean="0"/>
              <a:t>cycloplegic</a:t>
            </a:r>
            <a:r>
              <a:rPr lang="en-US" dirty="0" smtClean="0"/>
              <a:t> subjective and objective refractions, uncorrected and best-corrected distance visual acuities (BCVA) were tested using an ETDRS </a:t>
            </a:r>
            <a:r>
              <a:rPr lang="en-US" dirty="0" err="1"/>
              <a:t>L</a:t>
            </a:r>
            <a:r>
              <a:rPr lang="en-US" dirty="0" err="1" smtClean="0"/>
              <a:t>ogMAR</a:t>
            </a:r>
            <a:r>
              <a:rPr lang="en-US" dirty="0" smtClean="0"/>
              <a:t> visual acuity chart.</a:t>
            </a:r>
          </a:p>
          <a:p>
            <a:r>
              <a:rPr lang="en-US" dirty="0" smtClean="0"/>
              <a:t> The baseline contrast sensitivity was also documented. The patients then underwent slit-lamp </a:t>
            </a:r>
            <a:r>
              <a:rPr lang="en-US" dirty="0" err="1" smtClean="0"/>
              <a:t>biomicroscopy</a:t>
            </a:r>
            <a:r>
              <a:rPr lang="en-US" dirty="0" smtClean="0"/>
              <a:t> and fundus evaluation by binocular indirect ophthalmoscopy.</a:t>
            </a:r>
          </a:p>
          <a:p>
            <a:r>
              <a:rPr lang="en-US" dirty="0" smtClean="0"/>
              <a:t> All the cases in the study then underwent an orientation guided by the trainer.</a:t>
            </a:r>
          </a:p>
          <a:p>
            <a:endParaRPr lang="en-US" dirty="0"/>
          </a:p>
        </p:txBody>
      </p:sp>
      <p:pic>
        <p:nvPicPr>
          <p:cNvPr id="4" name="Picture 3" descr="ssnlogo_bla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6400800"/>
            <a:ext cx="1524000" cy="380999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Compliance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2133600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54 patients age 9 – 60 started the therapy program 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9 </a:t>
            </a:r>
            <a:r>
              <a:rPr lang="en-US" sz="2400" dirty="0">
                <a:solidFill>
                  <a:srgbClr val="FF0000"/>
                </a:solidFill>
              </a:rPr>
              <a:t>patients </a:t>
            </a:r>
            <a:r>
              <a:rPr lang="en-US" sz="2400" dirty="0">
                <a:solidFill>
                  <a:srgbClr val="0070C0"/>
                </a:solidFill>
              </a:rPr>
              <a:t>who started the </a:t>
            </a:r>
            <a:r>
              <a:rPr lang="en-US" sz="2400" dirty="0" smtClean="0">
                <a:solidFill>
                  <a:srgbClr val="0070C0"/>
                </a:solidFill>
              </a:rPr>
              <a:t>program failed to comply </a:t>
            </a:r>
            <a:r>
              <a:rPr lang="en-US" sz="2400" dirty="0" smtClean="0">
                <a:solidFill>
                  <a:srgbClr val="FF0000"/>
                </a:solidFill>
              </a:rPr>
              <a:t>(16.7%)</a:t>
            </a:r>
            <a:endParaRPr lang="en-US" sz="2400" dirty="0">
              <a:solidFill>
                <a:srgbClr val="FF0000"/>
              </a:solidFill>
            </a:endParaRPr>
          </a:p>
          <a:p>
            <a:pPr lvl="1"/>
            <a:r>
              <a:rPr lang="en-US" sz="2400" dirty="0" smtClean="0">
                <a:solidFill>
                  <a:srgbClr val="00B050"/>
                </a:solidFill>
              </a:rPr>
              <a:t>45 </a:t>
            </a:r>
            <a:r>
              <a:rPr lang="en-US" sz="2400" dirty="0">
                <a:solidFill>
                  <a:srgbClr val="00B050"/>
                </a:solidFill>
              </a:rPr>
              <a:t>patients </a:t>
            </a:r>
            <a:r>
              <a:rPr lang="en-US" sz="2400" dirty="0" smtClean="0">
                <a:solidFill>
                  <a:srgbClr val="0070C0"/>
                </a:solidFill>
              </a:rPr>
              <a:t>completed the therapy with good compliance </a:t>
            </a:r>
            <a:r>
              <a:rPr lang="en-US" sz="2400" dirty="0" smtClean="0">
                <a:solidFill>
                  <a:srgbClr val="00B050"/>
                </a:solidFill>
              </a:rPr>
              <a:t>(83.3%)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4419600"/>
            <a:ext cx="8229600" cy="156966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We included patients who complied with minimum training instructions:</a:t>
            </a: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At least 25 training sessions out of 40 </a:t>
            </a:r>
            <a:r>
              <a:rPr lang="en-US" sz="2400" dirty="0" smtClean="0">
                <a:solidFill>
                  <a:srgbClr val="0070C0"/>
                </a:solidFill>
              </a:rPr>
              <a:t>required  </a:t>
            </a:r>
            <a:endParaRPr lang="en-US" sz="2400" dirty="0">
              <a:solidFill>
                <a:srgbClr val="0070C0"/>
              </a:solidFill>
            </a:endParaRPr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At least 10 sessions per month out of 12 </a:t>
            </a:r>
            <a:r>
              <a:rPr lang="en-US" sz="2400" dirty="0" smtClean="0">
                <a:solidFill>
                  <a:srgbClr val="0070C0"/>
                </a:solidFill>
              </a:rPr>
              <a:t>-15 required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400" y="3810000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Compliance criteria:</a:t>
            </a:r>
            <a:endParaRPr lang="en-US" sz="2400" b="1" dirty="0"/>
          </a:p>
        </p:txBody>
      </p:sp>
      <p:pic>
        <p:nvPicPr>
          <p:cNvPr id="6" name="Picture 5" descr="ssnlogo_bla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6400800"/>
            <a:ext cx="1524000" cy="380999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2248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609601"/>
            <a:ext cx="8018582" cy="25907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251163"/>
            <a:ext cx="8283814" cy="368303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28800" y="8638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Example of Complying Patient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191000" y="4724400"/>
            <a:ext cx="34290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Completed 40 sessions in sequence, every 2 days</a:t>
            </a:r>
            <a:endParaRPr lang="en-US" sz="2200" b="1" dirty="0"/>
          </a:p>
        </p:txBody>
      </p:sp>
      <p:sp>
        <p:nvSpPr>
          <p:cNvPr id="8" name="Right Brace 7"/>
          <p:cNvSpPr/>
          <p:nvPr/>
        </p:nvSpPr>
        <p:spPr>
          <a:xfrm>
            <a:off x="2057400" y="3429000"/>
            <a:ext cx="1828800" cy="3124200"/>
          </a:xfrm>
          <a:prstGeom prst="rightBrac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62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828800" y="162580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Non Complying Patient</a:t>
            </a:r>
            <a:endParaRPr lang="en-US" sz="28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838200"/>
            <a:ext cx="8350250" cy="5843987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838200" y="838200"/>
            <a:ext cx="11430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2362200" y="4648200"/>
            <a:ext cx="1066800" cy="175260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33800" y="5334000"/>
            <a:ext cx="3352800" cy="43088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200" b="1" dirty="0"/>
              <a:t>Stopped after 6 sessions</a:t>
            </a:r>
          </a:p>
        </p:txBody>
      </p:sp>
    </p:spTree>
    <p:extLst>
      <p:ext uri="{BB962C8B-B14F-4D97-AF65-F5344CB8AC3E}">
        <p14:creationId xmlns:p14="http://schemas.microsoft.com/office/powerpoint/2010/main" val="114236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population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This prospective study comprised of 45 patients between 8 and </a:t>
            </a:r>
            <a:r>
              <a:rPr lang="en-US" dirty="0" smtClean="0"/>
              <a:t>60 </a:t>
            </a:r>
            <a:r>
              <a:rPr lang="en-US" dirty="0" smtClean="0"/>
              <a:t>years of age, of which 39 had amblyopia due to refractive error ,3 due to visual deprivation , two cases had nystagmus and one case had strabismus.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All had undergone patching therapy prior to RevitalVision therapy. </a:t>
            </a:r>
          </a:p>
          <a:p>
            <a:r>
              <a:rPr lang="en-US" dirty="0" smtClean="0"/>
              <a:t>The main outcome measures were distance best corrected visual acuity (BCVA).</a:t>
            </a:r>
          </a:p>
          <a:p>
            <a:endParaRPr lang="en-US" dirty="0"/>
          </a:p>
        </p:txBody>
      </p:sp>
      <p:pic>
        <p:nvPicPr>
          <p:cNvPr id="4" name="Picture 3" descr="ssnlogo_bla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43800" y="6400800"/>
            <a:ext cx="1524000" cy="380999"/>
          </a:xfrm>
          <a:prstGeom prst="rect">
            <a:avLst/>
          </a:prstGeom>
          <a:noFill/>
          <a:ln w="9525">
            <a:solidFill>
              <a:srgbClr val="FFFF99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3944</TotalTime>
  <Words>577</Words>
  <Application>Microsoft Office PowerPoint</Application>
  <PresentationFormat>On-screen Show (4:3)</PresentationFormat>
  <Paragraphs>108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Efficacy of RevitalVision technology in improving vision  in Adult Amblyopia FP-674</vt:lpstr>
      <vt:lpstr>AIM</vt:lpstr>
      <vt:lpstr>Study Methods</vt:lpstr>
      <vt:lpstr>Study Criteria</vt:lpstr>
      <vt:lpstr>Examinations</vt:lpstr>
      <vt:lpstr>Compliance analysis</vt:lpstr>
      <vt:lpstr>PowerPoint Presentation</vt:lpstr>
      <vt:lpstr>PowerPoint Presentation</vt:lpstr>
      <vt:lpstr>Study population</vt:lpstr>
      <vt:lpstr>PowerPoint Presentation</vt:lpstr>
      <vt:lpstr>PowerPoint Presentation</vt:lpstr>
      <vt:lpstr>PowerPoint Presentation</vt:lpstr>
      <vt:lpstr>PowerPoint Presentation</vt:lpstr>
      <vt:lpstr>Conclusion</vt:lpstr>
      <vt:lpstr>Limitations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Efficacy of Neurovision correction technology to improve vision in Amblyopia</dc:title>
  <dc:creator>my</dc:creator>
  <cp:lastModifiedBy>Yair</cp:lastModifiedBy>
  <cp:revision>199</cp:revision>
  <dcterms:created xsi:type="dcterms:W3CDTF">2006-08-16T00:00:00Z</dcterms:created>
  <dcterms:modified xsi:type="dcterms:W3CDTF">2020-02-17T12:03:53Z</dcterms:modified>
</cp:coreProperties>
</file>